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83" r:id="rId4"/>
    <p:sldId id="284" r:id="rId5"/>
    <p:sldId id="285" r:id="rId6"/>
    <p:sldId id="274" r:id="rId7"/>
    <p:sldId id="282" r:id="rId8"/>
    <p:sldId id="286" r:id="rId9"/>
    <p:sldId id="288" r:id="rId10"/>
    <p:sldId id="289" r:id="rId11"/>
    <p:sldId id="287" r:id="rId12"/>
    <p:sldId id="292" r:id="rId13"/>
    <p:sldId id="290" r:id="rId14"/>
    <p:sldId id="291" r:id="rId15"/>
    <p:sldId id="293" r:id="rId16"/>
    <p:sldId id="294" r:id="rId17"/>
    <p:sldId id="296" r:id="rId18"/>
    <p:sldId id="295" r:id="rId19"/>
    <p:sldId id="297" r:id="rId20"/>
    <p:sldId id="298" r:id="rId21"/>
    <p:sldId id="367" r:id="rId22"/>
    <p:sldId id="275" r:id="rId23"/>
    <p:sldId id="300" r:id="rId24"/>
    <p:sldId id="301" r:id="rId25"/>
    <p:sldId id="302" r:id="rId26"/>
    <p:sldId id="303" r:id="rId27"/>
    <p:sldId id="312" r:id="rId28"/>
    <p:sldId id="305" r:id="rId29"/>
    <p:sldId id="306" r:id="rId30"/>
    <p:sldId id="308" r:id="rId31"/>
    <p:sldId id="309" r:id="rId32"/>
    <p:sldId id="307" r:id="rId33"/>
    <p:sldId id="310" r:id="rId34"/>
    <p:sldId id="299" r:id="rId35"/>
    <p:sldId id="324" r:id="rId36"/>
    <p:sldId id="325" r:id="rId37"/>
    <p:sldId id="276" r:id="rId38"/>
    <p:sldId id="317" r:id="rId39"/>
    <p:sldId id="318" r:id="rId40"/>
    <p:sldId id="370" r:id="rId41"/>
    <p:sldId id="313" r:id="rId42"/>
    <p:sldId id="314" r:id="rId43"/>
    <p:sldId id="315" r:id="rId44"/>
    <p:sldId id="319" r:id="rId45"/>
    <p:sldId id="316" r:id="rId46"/>
    <p:sldId id="321" r:id="rId47"/>
    <p:sldId id="320" r:id="rId48"/>
    <p:sldId id="322" r:id="rId49"/>
    <p:sldId id="277" r:id="rId50"/>
    <p:sldId id="327" r:id="rId51"/>
    <p:sldId id="329" r:id="rId52"/>
    <p:sldId id="328" r:id="rId53"/>
    <p:sldId id="330" r:id="rId54"/>
    <p:sldId id="368" r:id="rId55"/>
    <p:sldId id="273" r:id="rId5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Memory management and id()" id="{FE97F93E-1E25-45A0-8F96-B7B96546AEFF}">
          <p14:sldIdLst>
            <p14:sldId id="283"/>
            <p14:sldId id="284"/>
            <p14:sldId id="285"/>
            <p14:sldId id="274"/>
            <p14:sldId id="282"/>
            <p14:sldId id="286"/>
            <p14:sldId id="288"/>
          </p14:sldIdLst>
        </p14:section>
        <p14:section name="1.b. Aliasing, Shallow and Deep copies" id="{99926B94-6426-45C3-87A3-94B9F9DD2950}">
          <p14:sldIdLst>
            <p14:sldId id="289"/>
            <p14:sldId id="287"/>
            <p14:sldId id="292"/>
            <p14:sldId id="290"/>
            <p14:sldId id="291"/>
            <p14:sldId id="293"/>
            <p14:sldId id="294"/>
            <p14:sldId id="296"/>
            <p14:sldId id="295"/>
            <p14:sldId id="297"/>
            <p14:sldId id="298"/>
            <p14:sldId id="367"/>
          </p14:sldIdLst>
        </p14:section>
        <p14:section name="2. Numpy (part1)" id="{D524971B-F6CB-41CE-AE5A-E03BBFE3CDDA}">
          <p14:sldIdLst>
            <p14:sldId id="275"/>
            <p14:sldId id="300"/>
            <p14:sldId id="301"/>
            <p14:sldId id="302"/>
            <p14:sldId id="303"/>
            <p14:sldId id="312"/>
            <p14:sldId id="305"/>
            <p14:sldId id="306"/>
            <p14:sldId id="308"/>
            <p14:sldId id="309"/>
            <p14:sldId id="307"/>
            <p14:sldId id="310"/>
          </p14:sldIdLst>
        </p14:section>
        <p14:section name="Activity 1" id="{6D4DD5B3-FE01-483D-A3AD-477EAD3DD0C5}">
          <p14:sldIdLst>
            <p14:sldId id="299"/>
            <p14:sldId id="324"/>
            <p14:sldId id="325"/>
          </p14:sldIdLst>
        </p14:section>
        <p14:section name="3. About the import procedure" id="{8D2D9305-67B4-4A16-89F1-5DB252E34299}">
          <p14:sldIdLst>
            <p14:sldId id="276"/>
            <p14:sldId id="317"/>
            <p14:sldId id="318"/>
            <p14:sldId id="370"/>
            <p14:sldId id="313"/>
            <p14:sldId id="314"/>
            <p14:sldId id="315"/>
            <p14:sldId id="319"/>
            <p14:sldId id="316"/>
            <p14:sldId id="321"/>
            <p14:sldId id="320"/>
            <p14:sldId id="322"/>
          </p14:sldIdLst>
        </p14:section>
        <p14:section name="4. Project organizing" id="{0FEEFAC6-63C8-4223-AB58-207D6D26975A}">
          <p14:sldIdLst>
            <p14:sldId id="277"/>
            <p14:sldId id="327"/>
            <p14:sldId id="329"/>
            <p14:sldId id="328"/>
            <p14:sldId id="330"/>
            <p14:sldId id="368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538B8-8CF6-4232-A7C6-F38BD6869E5B}" v="15" dt="2023-07-17T07:48: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C8B538B8-8CF6-4232-A7C6-F38BD6869E5B}"/>
    <pc:docChg chg="undo redo custSel mod addSld delSld modSld modSection">
      <pc:chgData name="Matthieu De Mari" userId="dfb708c9-d8dc-439f-9a3b-c772bf4a311c" providerId="ADAL" clId="{C8B538B8-8CF6-4232-A7C6-F38BD6869E5B}" dt="2023-08-03T04:25:11.135" v="201" actId="47"/>
      <pc:docMkLst>
        <pc:docMk/>
      </pc:docMkLst>
      <pc:sldChg chg="modSp mod">
        <pc:chgData name="Matthieu De Mari" userId="dfb708c9-d8dc-439f-9a3b-c772bf4a311c" providerId="ADAL" clId="{C8B538B8-8CF6-4232-A7C6-F38BD6869E5B}" dt="2023-07-25T02:50:24.589" v="180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C8B538B8-8CF6-4232-A7C6-F38BD6869E5B}" dt="2023-07-25T02:50:24.589" v="180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C8B538B8-8CF6-4232-A7C6-F38BD6869E5B}" dt="2023-07-25T02:50:31.614" v="188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C8B538B8-8CF6-4232-A7C6-F38BD6869E5B}" dt="2023-07-25T02:50:31.614" v="188" actId="20577"/>
          <ac:spMkLst>
            <pc:docMk/>
            <pc:sldMk cId="2865792470" sldId="257"/>
            <ac:spMk id="2" creationId="{F15BC776-F489-4F89-B9D1-64DFC920472A}"/>
          </ac:spMkLst>
        </pc:spChg>
      </pc:sldChg>
      <pc:sldChg chg="del">
        <pc:chgData name="Matthieu De Mari" userId="dfb708c9-d8dc-439f-9a3b-c772bf4a311c" providerId="ADAL" clId="{C8B538B8-8CF6-4232-A7C6-F38BD6869E5B}" dt="2023-08-03T04:24:23.085" v="192" actId="47"/>
        <pc:sldMkLst>
          <pc:docMk/>
          <pc:sldMk cId="3457506896" sldId="304"/>
        </pc:sldMkLst>
      </pc:sldChg>
      <pc:sldChg chg="modSp mod">
        <pc:chgData name="Matthieu De Mari" userId="dfb708c9-d8dc-439f-9a3b-c772bf4a311c" providerId="ADAL" clId="{C8B538B8-8CF6-4232-A7C6-F38BD6869E5B}" dt="2023-08-03T04:24:43.867" v="193" actId="113"/>
        <pc:sldMkLst>
          <pc:docMk/>
          <pc:sldMk cId="783098080" sldId="307"/>
        </pc:sldMkLst>
        <pc:spChg chg="mod">
          <ac:chgData name="Matthieu De Mari" userId="dfb708c9-d8dc-439f-9a3b-c772bf4a311c" providerId="ADAL" clId="{C8B538B8-8CF6-4232-A7C6-F38BD6869E5B}" dt="2023-08-03T04:24:43.867" v="193" actId="113"/>
          <ac:spMkLst>
            <pc:docMk/>
            <pc:sldMk cId="783098080" sldId="307"/>
            <ac:spMk id="3" creationId="{7D5EA8A4-9114-4943-906D-3006687F3332}"/>
          </ac:spMkLst>
        </pc:spChg>
      </pc:sldChg>
      <pc:sldChg chg="modSp mod">
        <pc:chgData name="Matthieu De Mari" userId="dfb708c9-d8dc-439f-9a3b-c772bf4a311c" providerId="ADAL" clId="{C8B538B8-8CF6-4232-A7C6-F38BD6869E5B}" dt="2023-08-03T04:24:57.638" v="200" actId="113"/>
        <pc:sldMkLst>
          <pc:docMk/>
          <pc:sldMk cId="3721987184" sldId="310"/>
        </pc:sldMkLst>
        <pc:spChg chg="mod">
          <ac:chgData name="Matthieu De Mari" userId="dfb708c9-d8dc-439f-9a3b-c772bf4a311c" providerId="ADAL" clId="{C8B538B8-8CF6-4232-A7C6-F38BD6869E5B}" dt="2023-08-03T04:24:57.638" v="200" actId="113"/>
          <ac:spMkLst>
            <pc:docMk/>
            <pc:sldMk cId="3721987184" sldId="310"/>
            <ac:spMk id="3" creationId="{3A7AF91B-FF81-4212-A95E-8E0D3B34B563}"/>
          </ac:spMkLst>
        </pc:spChg>
      </pc:sldChg>
      <pc:sldChg chg="del">
        <pc:chgData name="Matthieu De Mari" userId="dfb708c9-d8dc-439f-9a3b-c772bf4a311c" providerId="ADAL" clId="{C8B538B8-8CF6-4232-A7C6-F38BD6869E5B}" dt="2023-08-03T04:24:20.749" v="191" actId="47"/>
        <pc:sldMkLst>
          <pc:docMk/>
          <pc:sldMk cId="4192597380" sldId="311"/>
        </pc:sldMkLst>
      </pc:sldChg>
      <pc:sldChg chg="modSp mod">
        <pc:chgData name="Matthieu De Mari" userId="dfb708c9-d8dc-439f-9a3b-c772bf4a311c" providerId="ADAL" clId="{C8B538B8-8CF6-4232-A7C6-F38BD6869E5B}" dt="2023-08-03T04:24:16.018" v="190" actId="207"/>
        <pc:sldMkLst>
          <pc:docMk/>
          <pc:sldMk cId="3352136851" sldId="312"/>
        </pc:sldMkLst>
        <pc:spChg chg="mod">
          <ac:chgData name="Matthieu De Mari" userId="dfb708c9-d8dc-439f-9a3b-c772bf4a311c" providerId="ADAL" clId="{C8B538B8-8CF6-4232-A7C6-F38BD6869E5B}" dt="2023-08-03T04:24:16.018" v="190" actId="207"/>
          <ac:spMkLst>
            <pc:docMk/>
            <pc:sldMk cId="3352136851" sldId="312"/>
            <ac:spMk id="3" creationId="{2F8561D8-84F7-45A1-A5BE-1CB93EB584BB}"/>
          </ac:spMkLst>
        </pc:spChg>
      </pc:sldChg>
      <pc:sldChg chg="del">
        <pc:chgData name="Matthieu De Mari" userId="dfb708c9-d8dc-439f-9a3b-c772bf4a311c" providerId="ADAL" clId="{C8B538B8-8CF6-4232-A7C6-F38BD6869E5B}" dt="2023-08-03T04:25:11.135" v="201" actId="47"/>
        <pc:sldMkLst>
          <pc:docMk/>
          <pc:sldMk cId="840025735" sldId="323"/>
        </pc:sldMkLst>
      </pc:sldChg>
      <pc:sldChg chg="addSp delSp modSp add del mod">
        <pc:chgData name="Matthieu De Mari" userId="dfb708c9-d8dc-439f-9a3b-c772bf4a311c" providerId="ADAL" clId="{C8B538B8-8CF6-4232-A7C6-F38BD6869E5B}" dt="2023-07-17T07:49:20.611" v="174" actId="47"/>
        <pc:sldMkLst>
          <pc:docMk/>
          <pc:sldMk cId="4212850336" sldId="369"/>
        </pc:sldMkLst>
        <pc:spChg chg="mod">
          <ac:chgData name="Matthieu De Mari" userId="dfb708c9-d8dc-439f-9a3b-c772bf4a311c" providerId="ADAL" clId="{C8B538B8-8CF6-4232-A7C6-F38BD6869E5B}" dt="2023-07-17T05:33:47.006" v="36" actId="1076"/>
          <ac:spMkLst>
            <pc:docMk/>
            <pc:sldMk cId="4212850336" sldId="369"/>
            <ac:spMk id="4" creationId="{C5F01CFD-8AFD-46B9-8E7D-E5C2BDCFD4F4}"/>
          </ac:spMkLst>
        </pc:spChg>
        <pc:spChg chg="del">
          <ac:chgData name="Matthieu De Mari" userId="dfb708c9-d8dc-439f-9a3b-c772bf4a311c" providerId="ADAL" clId="{C8B538B8-8CF6-4232-A7C6-F38BD6869E5B}" dt="2023-07-17T05:26:17.563" v="2" actId="478"/>
          <ac:spMkLst>
            <pc:docMk/>
            <pc:sldMk cId="4212850336" sldId="369"/>
            <ac:spMk id="5" creationId="{B778A286-4E90-4B7B-9BAF-833BC72F13AB}"/>
          </ac:spMkLst>
        </pc:spChg>
        <pc:spChg chg="del">
          <ac:chgData name="Matthieu De Mari" userId="dfb708c9-d8dc-439f-9a3b-c772bf4a311c" providerId="ADAL" clId="{C8B538B8-8CF6-4232-A7C6-F38BD6869E5B}" dt="2023-07-17T05:26:21.001" v="5" actId="478"/>
          <ac:spMkLst>
            <pc:docMk/>
            <pc:sldMk cId="4212850336" sldId="369"/>
            <ac:spMk id="7" creationId="{8054685E-051F-47D9-ACB1-E0E94BDF789A}"/>
          </ac:spMkLst>
        </pc:spChg>
        <pc:spChg chg="del">
          <ac:chgData name="Matthieu De Mari" userId="dfb708c9-d8dc-439f-9a3b-c772bf4a311c" providerId="ADAL" clId="{C8B538B8-8CF6-4232-A7C6-F38BD6869E5B}" dt="2023-07-17T05:26:23.463" v="7" actId="478"/>
          <ac:spMkLst>
            <pc:docMk/>
            <pc:sldMk cId="4212850336" sldId="369"/>
            <ac:spMk id="8" creationId="{C934537F-EE4A-4337-9932-45E318A37662}"/>
          </ac:spMkLst>
        </pc:spChg>
        <pc:spChg chg="add del mod">
          <ac:chgData name="Matthieu De Mari" userId="dfb708c9-d8dc-439f-9a3b-c772bf4a311c" providerId="ADAL" clId="{C8B538B8-8CF6-4232-A7C6-F38BD6869E5B}" dt="2023-07-17T05:26:19.031" v="3" actId="478"/>
          <ac:spMkLst>
            <pc:docMk/>
            <pc:sldMk cId="4212850336" sldId="369"/>
            <ac:spMk id="9" creationId="{D39C9302-8C01-E5D8-6942-0DF0B66FA0E0}"/>
          </ac:spMkLst>
        </pc:spChg>
        <pc:spChg chg="add mod">
          <ac:chgData name="Matthieu De Mari" userId="dfb708c9-d8dc-439f-9a3b-c772bf4a311c" providerId="ADAL" clId="{C8B538B8-8CF6-4232-A7C6-F38BD6869E5B}" dt="2023-07-17T05:37:28.536" v="140" actId="1076"/>
          <ac:spMkLst>
            <pc:docMk/>
            <pc:sldMk cId="4212850336" sldId="369"/>
            <ac:spMk id="23" creationId="{EABB456F-B279-2506-83DD-9525F1325636}"/>
          </ac:spMkLst>
        </pc:spChg>
        <pc:picChg chg="del">
          <ac:chgData name="Matthieu De Mari" userId="dfb708c9-d8dc-439f-9a3b-c772bf4a311c" providerId="ADAL" clId="{C8B538B8-8CF6-4232-A7C6-F38BD6869E5B}" dt="2023-07-17T05:26:22.351" v="6" actId="478"/>
          <ac:picMkLst>
            <pc:docMk/>
            <pc:sldMk cId="4212850336" sldId="369"/>
            <ac:picMk id="2" creationId="{FCD3DDA7-7B4D-4C15-8DDE-CE11F8459A4D}"/>
          </ac:picMkLst>
        </pc:picChg>
        <pc:picChg chg="del">
          <ac:chgData name="Matthieu De Mari" userId="dfb708c9-d8dc-439f-9a3b-c772bf4a311c" providerId="ADAL" clId="{C8B538B8-8CF6-4232-A7C6-F38BD6869E5B}" dt="2023-07-17T05:26:19.656" v="4" actId="478"/>
          <ac:picMkLst>
            <pc:docMk/>
            <pc:sldMk cId="4212850336" sldId="369"/>
            <ac:picMk id="3" creationId="{DD64A6CB-1C9A-4D2C-9E1A-BC7F105C27FA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1" creationId="{72327842-D8C6-58C5-2E08-260DA060DEC8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5" creationId="{6E0A345B-2CB4-E649-FFA5-19C9A01B20E1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6" creationId="{940FF3F9-6867-69B8-173D-259EDD0EC9AD}"/>
          </ac:picMkLst>
        </pc:picChg>
        <pc:picChg chg="add mod">
          <ac:chgData name="Matthieu De Mari" userId="dfb708c9-d8dc-439f-9a3b-c772bf4a311c" providerId="ADAL" clId="{C8B538B8-8CF6-4232-A7C6-F38BD6869E5B}" dt="2023-07-17T05:34:16.386" v="53" actId="1038"/>
          <ac:picMkLst>
            <pc:docMk/>
            <pc:sldMk cId="4212850336" sldId="369"/>
            <ac:picMk id="18" creationId="{63E8B2A0-B2DD-D3E1-0075-EA0416E1AE90}"/>
          </ac:picMkLst>
        </pc:picChg>
        <pc:picChg chg="add mod modCrop">
          <ac:chgData name="Matthieu De Mari" userId="dfb708c9-d8dc-439f-9a3b-c772bf4a311c" providerId="ADAL" clId="{C8B538B8-8CF6-4232-A7C6-F38BD6869E5B}" dt="2023-07-17T05:35:53.419" v="78" actId="1038"/>
          <ac:picMkLst>
            <pc:docMk/>
            <pc:sldMk cId="4212850336" sldId="369"/>
            <ac:picMk id="20" creationId="{418B4B7D-83A4-9A98-970F-B52350D9B74B}"/>
          </ac:picMkLst>
        </pc:picChg>
        <pc:picChg chg="add mod">
          <ac:chgData name="Matthieu De Mari" userId="dfb708c9-d8dc-439f-9a3b-c772bf4a311c" providerId="ADAL" clId="{C8B538B8-8CF6-4232-A7C6-F38BD6869E5B}" dt="2023-07-17T05:36:36.938" v="84" actId="1076"/>
          <ac:picMkLst>
            <pc:docMk/>
            <pc:sldMk cId="4212850336" sldId="369"/>
            <ac:picMk id="22" creationId="{8459F841-8121-792F-B9FE-2EB1902090DF}"/>
          </ac:picMkLst>
        </pc:picChg>
        <pc:cxnChg chg="add mod">
          <ac:chgData name="Matthieu De Mari" userId="dfb708c9-d8dc-439f-9a3b-c772bf4a311c" providerId="ADAL" clId="{C8B538B8-8CF6-4232-A7C6-F38BD6869E5B}" dt="2023-07-17T05:35:36.744" v="73" actId="1035"/>
          <ac:cxnSpMkLst>
            <pc:docMk/>
            <pc:sldMk cId="4212850336" sldId="369"/>
            <ac:cxnSpMk id="13" creationId="{6BA71CA8-5982-87D7-0F84-99F098445E78}"/>
          </ac:cxnSpMkLst>
        </pc:cxnChg>
      </pc:sldChg>
      <pc:sldChg chg="addSp delSp modSp add mod">
        <pc:chgData name="Matthieu De Mari" userId="dfb708c9-d8dc-439f-9a3b-c772bf4a311c" providerId="ADAL" clId="{C8B538B8-8CF6-4232-A7C6-F38BD6869E5B}" dt="2023-07-17T07:49:12.033" v="173" actId="1076"/>
        <pc:sldMkLst>
          <pc:docMk/>
          <pc:sldMk cId="869667019" sldId="370"/>
        </pc:sldMkLst>
        <pc:spChg chg="mod">
          <ac:chgData name="Matthieu De Mari" userId="dfb708c9-d8dc-439f-9a3b-c772bf4a311c" providerId="ADAL" clId="{C8B538B8-8CF6-4232-A7C6-F38BD6869E5B}" dt="2023-07-17T07:49:10.103" v="172" actId="14100"/>
          <ac:spMkLst>
            <pc:docMk/>
            <pc:sldMk cId="869667019" sldId="370"/>
            <ac:spMk id="23" creationId="{EABB456F-B279-2506-83DD-9525F1325636}"/>
          </ac:spMkLst>
        </pc:spChg>
        <pc:picChg chg="add mod modCrop">
          <ac:chgData name="Matthieu De Mari" userId="dfb708c9-d8dc-439f-9a3b-c772bf4a311c" providerId="ADAL" clId="{C8B538B8-8CF6-4232-A7C6-F38BD6869E5B}" dt="2023-07-17T07:48:19.096" v="154" actId="1076"/>
          <ac:picMkLst>
            <pc:docMk/>
            <pc:sldMk cId="869667019" sldId="370"/>
            <ac:picMk id="2" creationId="{606B1EFE-05F7-6F69-C07E-9CE0E393B5F2}"/>
          </ac:picMkLst>
        </pc:picChg>
        <pc:picChg chg="add del mod">
          <ac:chgData name="Matthieu De Mari" userId="dfb708c9-d8dc-439f-9a3b-c772bf4a311c" providerId="ADAL" clId="{C8B538B8-8CF6-4232-A7C6-F38BD6869E5B}" dt="2023-07-17T07:48:03.498" v="150"/>
          <ac:picMkLst>
            <pc:docMk/>
            <pc:sldMk cId="869667019" sldId="370"/>
            <ac:picMk id="3" creationId="{8697FAD9-5183-4BAE-C2AE-C45C0E33DC94}"/>
          </ac:picMkLst>
        </pc:picChg>
        <pc:picChg chg="add del mod">
          <ac:chgData name="Matthieu De Mari" userId="dfb708c9-d8dc-439f-9a3b-c772bf4a311c" providerId="ADAL" clId="{C8B538B8-8CF6-4232-A7C6-F38BD6869E5B}" dt="2023-07-17T07:48:03.498" v="150"/>
          <ac:picMkLst>
            <pc:docMk/>
            <pc:sldMk cId="869667019" sldId="370"/>
            <ac:picMk id="6" creationId="{3AE5BD4E-35E4-5421-89AB-DADCC413CD94}"/>
          </ac:picMkLst>
        </pc:picChg>
        <pc:picChg chg="add del mod">
          <ac:chgData name="Matthieu De Mari" userId="dfb708c9-d8dc-439f-9a3b-c772bf4a311c" providerId="ADAL" clId="{C8B538B8-8CF6-4232-A7C6-F38BD6869E5B}" dt="2023-07-17T07:48:03.498" v="150"/>
          <ac:picMkLst>
            <pc:docMk/>
            <pc:sldMk cId="869667019" sldId="370"/>
            <ac:picMk id="7" creationId="{FFB02A29-D8DE-852C-F4D9-CD1CA027B295}"/>
          </ac:picMkLst>
        </pc:picChg>
        <pc:picChg chg="add mod modCrop">
          <ac:chgData name="Matthieu De Mari" userId="dfb708c9-d8dc-439f-9a3b-c772bf4a311c" providerId="ADAL" clId="{C8B538B8-8CF6-4232-A7C6-F38BD6869E5B}" dt="2023-07-17T07:48:30.475" v="158" actId="1076"/>
          <ac:picMkLst>
            <pc:docMk/>
            <pc:sldMk cId="869667019" sldId="370"/>
            <ac:picMk id="9" creationId="{350A2068-1AC8-E81E-AF53-26BBF53543E4}"/>
          </ac:picMkLst>
        </pc:picChg>
        <pc:picChg chg="del">
          <ac:chgData name="Matthieu De Mari" userId="dfb708c9-d8dc-439f-9a3b-c772bf4a311c" providerId="ADAL" clId="{C8B538B8-8CF6-4232-A7C6-F38BD6869E5B}" dt="2023-07-17T07:47:47.308" v="142" actId="478"/>
          <ac:picMkLst>
            <pc:docMk/>
            <pc:sldMk cId="869667019" sldId="370"/>
            <ac:picMk id="11" creationId="{72327842-D8C6-58C5-2E08-260DA060DEC8}"/>
          </ac:picMkLst>
        </pc:picChg>
        <pc:picChg chg="del">
          <ac:chgData name="Matthieu De Mari" userId="dfb708c9-d8dc-439f-9a3b-c772bf4a311c" providerId="ADAL" clId="{C8B538B8-8CF6-4232-A7C6-F38BD6869E5B}" dt="2023-07-17T07:47:48.657" v="144" actId="478"/>
          <ac:picMkLst>
            <pc:docMk/>
            <pc:sldMk cId="869667019" sldId="370"/>
            <ac:picMk id="15" creationId="{6E0A345B-2CB4-E649-FFA5-19C9A01B20E1}"/>
          </ac:picMkLst>
        </pc:picChg>
        <pc:picChg chg="del">
          <ac:chgData name="Matthieu De Mari" userId="dfb708c9-d8dc-439f-9a3b-c772bf4a311c" providerId="ADAL" clId="{C8B538B8-8CF6-4232-A7C6-F38BD6869E5B}" dt="2023-07-17T07:47:47.983" v="143" actId="478"/>
          <ac:picMkLst>
            <pc:docMk/>
            <pc:sldMk cId="869667019" sldId="370"/>
            <ac:picMk id="16" creationId="{940FF3F9-6867-69B8-173D-259EDD0EC9AD}"/>
          </ac:picMkLst>
        </pc:picChg>
        <pc:picChg chg="mod">
          <ac:chgData name="Matthieu De Mari" userId="dfb708c9-d8dc-439f-9a3b-c772bf4a311c" providerId="ADAL" clId="{C8B538B8-8CF6-4232-A7C6-F38BD6869E5B}" dt="2023-07-17T07:48:41.398" v="163" actId="1076"/>
          <ac:picMkLst>
            <pc:docMk/>
            <pc:sldMk cId="869667019" sldId="370"/>
            <ac:picMk id="18" creationId="{63E8B2A0-B2DD-D3E1-0075-EA0416E1AE90}"/>
          </ac:picMkLst>
        </pc:picChg>
        <pc:picChg chg="mod">
          <ac:chgData name="Matthieu De Mari" userId="dfb708c9-d8dc-439f-9a3b-c772bf4a311c" providerId="ADAL" clId="{C8B538B8-8CF6-4232-A7C6-F38BD6869E5B}" dt="2023-07-17T07:49:12.033" v="173" actId="1076"/>
          <ac:picMkLst>
            <pc:docMk/>
            <pc:sldMk cId="869667019" sldId="370"/>
            <ac:picMk id="20" creationId="{418B4B7D-83A4-9A98-970F-B52350D9B74B}"/>
          </ac:picMkLst>
        </pc:picChg>
        <pc:picChg chg="mod">
          <ac:chgData name="Matthieu De Mari" userId="dfb708c9-d8dc-439f-9a3b-c772bf4a311c" providerId="ADAL" clId="{C8B538B8-8CF6-4232-A7C6-F38BD6869E5B}" dt="2023-07-17T07:48:43.579" v="164" actId="1076"/>
          <ac:picMkLst>
            <pc:docMk/>
            <pc:sldMk cId="869667019" sldId="370"/>
            <ac:picMk id="22" creationId="{8459F841-8121-792F-B9FE-2EB1902090DF}"/>
          </ac:picMkLst>
        </pc:picChg>
        <pc:cxnChg chg="add del mod">
          <ac:chgData name="Matthieu De Mari" userId="dfb708c9-d8dc-439f-9a3b-c772bf4a311c" providerId="ADAL" clId="{C8B538B8-8CF6-4232-A7C6-F38BD6869E5B}" dt="2023-07-17T07:48:03.498" v="150"/>
          <ac:cxnSpMkLst>
            <pc:docMk/>
            <pc:sldMk cId="869667019" sldId="370"/>
            <ac:cxnSpMk id="5" creationId="{2D909E41-5916-E057-6257-DCC368727200}"/>
          </ac:cxnSpMkLst>
        </pc:cxnChg>
        <pc:cxnChg chg="del">
          <ac:chgData name="Matthieu De Mari" userId="dfb708c9-d8dc-439f-9a3b-c772bf4a311c" providerId="ADAL" clId="{C8B538B8-8CF6-4232-A7C6-F38BD6869E5B}" dt="2023-07-17T07:47:49.583" v="145" actId="478"/>
          <ac:cxnSpMkLst>
            <pc:docMk/>
            <pc:sldMk cId="869667019" sldId="370"/>
            <ac:cxnSpMk id="13" creationId="{6BA71CA8-5982-87D7-0F84-99F098445E7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umpy.org/doc/stable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2023 – W5S1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14FCA5-F64B-44B1-AF59-E25B5EC78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37B5A-AC58-4302-80A8-6F622A38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564" r="35000" b="15693"/>
          <a:stretch/>
        </p:blipFill>
        <p:spPr>
          <a:xfrm>
            <a:off x="8065474" y="59349"/>
            <a:ext cx="3915509" cy="6768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4B84E3-6FD2-4710-84D3-594693AD8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3206" r="35000" b="62770"/>
          <a:stretch/>
        </p:blipFill>
        <p:spPr>
          <a:xfrm>
            <a:off x="562752" y="3743570"/>
            <a:ext cx="5453140" cy="28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  <a:br>
              <a:rPr lang="en-US" dirty="0"/>
            </a:br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35501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0159"/>
              </p:ext>
            </p:extLst>
          </p:nvPr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528"/>
              </p:ext>
            </p:extLst>
          </p:nvPr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373709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4089185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804660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  <a:endParaRPr lang="en-GB" sz="2400" b="1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356BC8C-5981-4F19-8DAC-A890AA6D62A3}"/>
              </a:ext>
            </a:extLst>
          </p:cNvPr>
          <p:cNvSpPr/>
          <p:nvPr/>
        </p:nvSpPr>
        <p:spPr>
          <a:xfrm>
            <a:off x="7502768" y="2048281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3625AA8-3A9F-4F21-940C-1CC58A277D78}"/>
              </a:ext>
            </a:extLst>
          </p:cNvPr>
          <p:cNvSpPr/>
          <p:nvPr/>
        </p:nvSpPr>
        <p:spPr>
          <a:xfrm>
            <a:off x="7502766" y="3763757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83067D4-8DB7-4352-BF79-5CD167801563}"/>
              </a:ext>
            </a:extLst>
          </p:cNvPr>
          <p:cNvSpPr/>
          <p:nvPr/>
        </p:nvSpPr>
        <p:spPr>
          <a:xfrm>
            <a:off x="7502767" y="5479232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770174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058985" y="6035492"/>
            <a:ext cx="151227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4920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BAC-5298-45F5-BAF1-96B85A2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4829-8AA2-4E27-AB0C-2BE5E70F1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dirty="0"/>
              <a:t>If x1 is changed, Python will adjust so that the list remains unaffected.</a:t>
            </a:r>
          </a:p>
          <a:p>
            <a:r>
              <a:rPr lang="en-GB" dirty="0"/>
              <a:t>It simply reallocates x1 to another location in memory.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8C3C-A996-4B99-A1E7-3E8A09B3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359" r="37180" b="39282"/>
          <a:stretch/>
        </p:blipFill>
        <p:spPr>
          <a:xfrm>
            <a:off x="6744676" y="1498182"/>
            <a:ext cx="4478216" cy="5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0F20-9289-4A7A-8CF5-C25B73D9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8000" r="36154" b="33949"/>
          <a:stretch/>
        </p:blipFill>
        <p:spPr>
          <a:xfrm>
            <a:off x="7227278" y="1581119"/>
            <a:ext cx="4183184" cy="331639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6D41B40-AB4F-476D-B058-2BBCDF39C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03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82128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0F08C7-8719-427C-B644-0FD4A219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7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473B-E8BE-4D4E-823C-C62A8005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923" r="35128" b="40308"/>
          <a:stretch/>
        </p:blipFill>
        <p:spPr>
          <a:xfrm>
            <a:off x="7227276" y="1381833"/>
            <a:ext cx="4495800" cy="5352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A618-CC93-4062-B661-2BDB1AFB1DEF}"/>
              </a:ext>
            </a:extLst>
          </p:cNvPr>
          <p:cNvSpPr txBox="1">
            <a:spLocks/>
          </p:cNvSpPr>
          <p:nvPr/>
        </p:nvSpPr>
        <p:spPr>
          <a:xfrm>
            <a:off x="838200" y="1625603"/>
            <a:ext cx="5181600" cy="455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7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75676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12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“SUTD”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/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9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35616"/>
          <a:stretch/>
        </p:blipFill>
        <p:spPr>
          <a:xfrm>
            <a:off x="7823201" y="470715"/>
            <a:ext cx="4196860" cy="39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380161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  <a:p>
            <a:r>
              <a:rPr lang="en-US" dirty="0"/>
              <a:t>Changing a value in list1, with list1[index] = …, no longer affects list2.</a:t>
            </a:r>
          </a:p>
          <a:p>
            <a:r>
              <a:rPr lang="en-US" b="1" dirty="0"/>
              <a:t>Note: </a:t>
            </a:r>
            <a:r>
              <a:rPr lang="en-US" dirty="0"/>
              <a:t>you can also use the copy</a:t>
            </a:r>
            <a:r>
              <a:rPr lang="en-US"/>
              <a:t>() method.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20820"/>
          <a:stretch/>
        </p:blipFill>
        <p:spPr>
          <a:xfrm>
            <a:off x="7823201" y="470714"/>
            <a:ext cx="4196860" cy="62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dirty="0"/>
              <a:t>if an element of a list is a list (case of lists of lists), then the shallow copy will not copy the </a:t>
            </a:r>
            <a:r>
              <a:rPr lang="en-US" dirty="0" err="1"/>
              <a:t>sublists</a:t>
            </a:r>
            <a:r>
              <a:rPr lang="en-US" dirty="0"/>
              <a:t> to different locations of memory.</a:t>
            </a:r>
          </a:p>
          <a:p>
            <a:r>
              <a:rPr lang="en-US" b="1" dirty="0"/>
              <a:t>Problem: </a:t>
            </a:r>
            <a:r>
              <a:rPr lang="en-US" dirty="0"/>
              <a:t>changing a </a:t>
            </a:r>
            <a:r>
              <a:rPr lang="en-US" dirty="0" err="1"/>
              <a:t>sublist</a:t>
            </a:r>
            <a:r>
              <a:rPr lang="en-US" dirty="0"/>
              <a:t> element then affects both lists, even though these lists are shallow copies of each other.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7A63-3FE5-4629-9F14-C19BD7C8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33013" b="26359"/>
          <a:stretch/>
        </p:blipFill>
        <p:spPr>
          <a:xfrm>
            <a:off x="6932246" y="175501"/>
            <a:ext cx="4579816" cy="66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2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</a:t>
            </a:r>
            <a:r>
              <a:rPr lang="en-US"/>
              <a:t>(Week5, Session1 – W5S1)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 dirty="0"/>
              <a:t>Mini-project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make a </a:t>
            </a:r>
            <a:r>
              <a:rPr lang="en-US" b="1" dirty="0"/>
              <a:t>deep copy</a:t>
            </a:r>
            <a:r>
              <a:rPr lang="en-US" dirty="0"/>
              <a:t>, using the Python built-in </a:t>
            </a:r>
            <a:r>
              <a:rPr lang="en-US" b="1" dirty="0"/>
              <a:t>copy</a:t>
            </a:r>
            <a:r>
              <a:rPr lang="en-US" dirty="0"/>
              <a:t> library.</a:t>
            </a:r>
          </a:p>
          <a:p>
            <a:endParaRPr lang="en-US" dirty="0"/>
          </a:p>
          <a:p>
            <a:r>
              <a:rPr lang="en-US" dirty="0"/>
              <a:t>A deep copy forces Python to make sure </a:t>
            </a:r>
            <a:r>
              <a:rPr lang="en-US" b="1" dirty="0"/>
              <a:t>all elements and sub-elements</a:t>
            </a:r>
            <a:r>
              <a:rPr lang="en-US" dirty="0"/>
              <a:t> are assigned to different locations in memory.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03F63-9A38-47F2-8BF5-2C88416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1558" r="31026" b="15488"/>
          <a:stretch/>
        </p:blipFill>
        <p:spPr>
          <a:xfrm>
            <a:off x="6754443" y="15630"/>
            <a:ext cx="4953000" cy="6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</a:t>
            </a:r>
            <a:r>
              <a:rPr lang="en-US"/>
              <a:t>advice #10</a:t>
            </a:r>
            <a:endParaRPr lang="en-US" dirty="0"/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52254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#10: Keep the aliasing, shallow and deep copies concepts in mind for now.</a:t>
            </a:r>
          </a:p>
          <a:p>
            <a:pPr marL="0" indent="0">
              <a:buNone/>
            </a:pPr>
            <a:r>
              <a:rPr lang="en-US" sz="2400" dirty="0"/>
              <a:t>If you find that modifying a list object ends up unexpectedly changing another, then you might have an aliasing or shallow copy problem.</a:t>
            </a:r>
          </a:p>
          <a:p>
            <a:pPr marL="0" indent="0">
              <a:buNone/>
            </a:pPr>
            <a:r>
              <a:rPr lang="en-US" sz="2400" b="1" dirty="0"/>
              <a:t>When in doubt, make a deep copy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now, do not worry about understanding all these memory concepts, these will be covered in another advanced course!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08507-92CA-4B78-A04D-18C8F72E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dirty="0" err="1"/>
              <a:t>numpy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E3900-07A7-4384-B473-8AD8D47D5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>
            <a:normAutofit/>
          </a:bodyPr>
          <a:lstStyle/>
          <a:p>
            <a:r>
              <a:rPr lang="en-US" b="1" dirty="0" err="1"/>
              <a:t>Numpy</a:t>
            </a:r>
            <a:r>
              <a:rPr lang="en-US" dirty="0"/>
              <a:t> is one of the most common (if not the most popular) </a:t>
            </a:r>
            <a:r>
              <a:rPr lang="en-US" b="1" dirty="0"/>
              <a:t>libraries</a:t>
            </a:r>
            <a:r>
              <a:rPr lang="en-US" dirty="0"/>
              <a:t> in Python.</a:t>
            </a:r>
          </a:p>
          <a:p>
            <a:endParaRPr lang="en-US" dirty="0"/>
          </a:p>
          <a:p>
            <a:r>
              <a:rPr lang="en-US" dirty="0"/>
              <a:t>Used for many applications: computing, modelling, data science, astrophysics, etc.</a:t>
            </a:r>
          </a:p>
          <a:p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algebra</a:t>
            </a:r>
            <a:r>
              <a:rPr lang="en-US" dirty="0"/>
              <a:t> (one of the main concepts of math with many applications in computing)</a:t>
            </a:r>
            <a:endParaRPr lang="en-GB" b="1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281298-4583-4E54-BE0B-EBAE62FF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71" y="777728"/>
            <a:ext cx="3170364" cy="125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2B461-1EF3-490E-A95D-F182790A2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3" t="31755" r="31582" b="27592"/>
          <a:stretch/>
        </p:blipFill>
        <p:spPr>
          <a:xfrm>
            <a:off x="7617870" y="2374639"/>
            <a:ext cx="4226767" cy="43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022F-72B3-4F58-861A-7A7461F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objects: </a:t>
            </a:r>
            <a:r>
              <a:rPr lang="en-US" dirty="0" err="1"/>
              <a:t>Numpy</a:t>
            </a:r>
            <a:r>
              <a:rPr lang="en-US" dirty="0"/>
              <a:t>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FC477-19EC-4575-9551-101379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b="1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and </a:t>
            </a:r>
            <a:r>
              <a:rPr lang="fr-FR" b="1" dirty="0" err="1"/>
              <a:t>vectors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Or </a:t>
            </a:r>
            <a:r>
              <a:rPr lang="fr-FR" b="1" dirty="0"/>
              <a:t>tables</a:t>
            </a:r>
            <a:r>
              <a:rPr lang="fr-FR" dirty="0"/>
              <a:t> of data.</a:t>
            </a:r>
          </a:p>
          <a:p>
            <a:r>
              <a:rPr lang="fr-FR" dirty="0"/>
              <a:t>The look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(</a:t>
            </a:r>
            <a:r>
              <a:rPr lang="fr-FR" b="1" dirty="0" err="1"/>
              <a:t>nested</a:t>
            </a:r>
            <a:r>
              <a:rPr lang="fr-FR" b="1" dirty="0"/>
              <a:t> </a:t>
            </a:r>
            <a:r>
              <a:rPr lang="fr-FR" b="1" dirty="0" err="1"/>
              <a:t>lists</a:t>
            </a:r>
            <a:r>
              <a:rPr lang="fr-FR" b="1" dirty="0"/>
              <a:t> of) </a:t>
            </a:r>
            <a:r>
              <a:rPr lang="fr-FR" b="1" dirty="0" err="1"/>
              <a:t>lists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applications.</a:t>
            </a:r>
          </a:p>
          <a:p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D1394-A3AE-4402-B00B-8A2FB557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26462" r="31346" b="35589"/>
          <a:stretch/>
        </p:blipFill>
        <p:spPr>
          <a:xfrm>
            <a:off x="6848232" y="1690688"/>
            <a:ext cx="4843584" cy="48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4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Length, size, shape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have a length, which can be checked with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The also have a </a:t>
            </a:r>
            <a:r>
              <a:rPr lang="en-US" b="1" dirty="0">
                <a:solidFill>
                  <a:srgbClr val="00B050"/>
                </a:solidFill>
              </a:rPr>
              <a:t>shape</a:t>
            </a:r>
            <a:r>
              <a:rPr lang="en-US" dirty="0"/>
              <a:t> and a </a:t>
            </a:r>
            <a:r>
              <a:rPr lang="en-US" b="1" dirty="0">
                <a:solidFill>
                  <a:srgbClr val="00B050"/>
                </a:solidFill>
              </a:rPr>
              <a:t>size</a:t>
            </a:r>
            <a:r>
              <a:rPr lang="en-US" dirty="0"/>
              <a:t> </a:t>
            </a:r>
            <a:r>
              <a:rPr lang="en-US" b="1" dirty="0"/>
              <a:t>attribute</a:t>
            </a:r>
            <a:r>
              <a:rPr lang="en-US" dirty="0"/>
              <a:t>, which give additional information, in the case of arrays with more than 1D.</a:t>
            </a:r>
          </a:p>
          <a:p>
            <a:r>
              <a:rPr lang="en-US" b="1" dirty="0"/>
              <a:t>Attribute: “sub-variable” </a:t>
            </a:r>
            <a:r>
              <a:rPr lang="en-US" dirty="0"/>
              <a:t>of an object; applies to an object using the 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 operator. </a:t>
            </a:r>
            <a:r>
              <a:rPr lang="en-GB" dirty="0"/>
              <a:t>(Object-oriented concept, not covered yet)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5DCD6-F379-4C94-BD01-E6CAB6BC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2820" r="29423" b="23487"/>
          <a:stretch/>
        </p:blipFill>
        <p:spPr>
          <a:xfrm>
            <a:off x="6564922" y="1031631"/>
            <a:ext cx="5416062" cy="53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 array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are indexed and their element can be accessed with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You can equivalently use the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i,j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][j] </a:t>
            </a:r>
            <a:r>
              <a:rPr lang="en-US" dirty="0"/>
              <a:t>notations on arrays.</a:t>
            </a:r>
          </a:p>
          <a:p>
            <a:r>
              <a:rPr lang="en-US" dirty="0"/>
              <a:t>Replacing an index with a colon symbol 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r>
              <a:rPr lang="en-US" dirty="0"/>
              <a:t>, means “take all”.</a:t>
            </a:r>
          </a:p>
          <a:p>
            <a:r>
              <a:rPr lang="en-US" dirty="0"/>
              <a:t>For instance, </a:t>
            </a:r>
            <a:r>
              <a:rPr lang="en-US" b="1" dirty="0">
                <a:solidFill>
                  <a:srgbClr val="00B050"/>
                </a:solidFill>
              </a:rPr>
              <a:t>[:, j] </a:t>
            </a:r>
            <a:r>
              <a:rPr lang="en-US" dirty="0"/>
              <a:t>means </a:t>
            </a:r>
            <a:r>
              <a:rPr lang="en-US" b="1" dirty="0"/>
              <a:t>all elements in column j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whereas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, :] </a:t>
            </a:r>
            <a:r>
              <a:rPr lang="en-US" dirty="0"/>
              <a:t>means </a:t>
            </a:r>
            <a:r>
              <a:rPr lang="en-US" b="1" dirty="0"/>
              <a:t>all elements in row </a:t>
            </a:r>
            <a:r>
              <a:rPr lang="en-US" b="1" dirty="0" err="1"/>
              <a:t>i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6040F-8045-42F2-8946-A248235B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3" t="22204" r="29438" b="20734"/>
          <a:stretch/>
        </p:blipFill>
        <p:spPr>
          <a:xfrm>
            <a:off x="6578080" y="32689"/>
            <a:ext cx="5181600" cy="67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0E6D-30CE-4551-800B-CB227435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an array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8D5A-3437-48A7-AEDF-5F27C62442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</a:t>
            </a:r>
            <a:r>
              <a:rPr lang="en-US" b="1" dirty="0"/>
              <a:t>lists</a:t>
            </a:r>
            <a:r>
              <a:rPr lang="en-US" dirty="0"/>
              <a:t>, we can traverse a </a:t>
            </a:r>
            <a:r>
              <a:rPr lang="en-US" dirty="0" err="1"/>
              <a:t>Numpy</a:t>
            </a:r>
            <a:r>
              <a:rPr lang="en-US" dirty="0"/>
              <a:t> array, in an element-wise manner,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9D25-A951-4484-BD38-DA36E3A5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27102" r="30893" b="51246"/>
          <a:stretch/>
        </p:blipFill>
        <p:spPr>
          <a:xfrm>
            <a:off x="772620" y="3429000"/>
            <a:ext cx="6085379" cy="332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05854-FE31-4176-A25D-05B84FA7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1" t="22154" r="81090" b="42154"/>
          <a:stretch/>
        </p:blipFill>
        <p:spPr>
          <a:xfrm>
            <a:off x="7408507" y="557659"/>
            <a:ext cx="4618653" cy="59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</a:t>
            </a:r>
            <a:r>
              <a:rPr lang="en-US" b="1" dirty="0">
                <a:solidFill>
                  <a:srgbClr val="7030A0"/>
                </a:solidFill>
              </a:rPr>
              <a:t>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>
                <a:solidFill>
                  <a:srgbClr val="7030A0"/>
                </a:solidFill>
              </a:rPr>
              <a:t>Numpy</a:t>
            </a:r>
            <a:r>
              <a:rPr lang="en-US" b="1" dirty="0">
                <a:solidFill>
                  <a:srgbClr val="7030A0"/>
                </a:solidFill>
              </a:rPr>
              <a:t> arrays</a:t>
            </a:r>
            <a:r>
              <a:rPr lang="en-US" b="1" dirty="0"/>
              <a:t>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r>
              <a:rPr lang="en-US" b="1" dirty="0"/>
              <a:t>Broadcasting: </a:t>
            </a:r>
            <a:r>
              <a:rPr lang="en-US" dirty="0"/>
              <a:t>If summed with a number instead, the elements in the </a:t>
            </a:r>
            <a:r>
              <a:rPr lang="en-US" dirty="0" err="1"/>
              <a:t>Numpy</a:t>
            </a:r>
            <a:r>
              <a:rPr lang="en-US" dirty="0"/>
              <a:t> array will each be incremented by the given value.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25128"/>
          <a:stretch/>
        </p:blipFill>
        <p:spPr>
          <a:xfrm>
            <a:off x="6875583" y="1825625"/>
            <a:ext cx="4644293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8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CD8-7621-41B9-B19A-A8A012E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8700-30F0-4B63-89A4-C0411383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cannot be used for </a:t>
            </a:r>
            <a:r>
              <a:rPr lang="en-US" b="1" dirty="0"/>
              <a:t>concatenation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comes with a </a:t>
            </a:r>
            <a:r>
              <a:rPr lang="en-US" b="1" dirty="0">
                <a:solidFill>
                  <a:srgbClr val="00B050"/>
                </a:solidFill>
              </a:rPr>
              <a:t>concatenate</a:t>
            </a:r>
            <a:r>
              <a:rPr lang="en-US" b="1" dirty="0"/>
              <a:t>() </a:t>
            </a:r>
            <a:r>
              <a:rPr lang="en-US" dirty="0"/>
              <a:t>function.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F129-B8FB-4471-8219-E7DBD5964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3487" r="26730" b="38667"/>
          <a:stretch/>
        </p:blipFill>
        <p:spPr>
          <a:xfrm>
            <a:off x="1004132" y="3237722"/>
            <a:ext cx="10105681" cy="34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9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on arrays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behaves as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on </a:t>
                </a:r>
                <a:r>
                  <a:rPr lang="en-US" dirty="0" err="1"/>
                  <a:t>Numpy</a:t>
                </a:r>
                <a:r>
                  <a:rPr lang="en-US" dirty="0"/>
                  <a:t> arrays.</a:t>
                </a:r>
              </a:p>
              <a:p>
                <a:r>
                  <a:rPr lang="en-US" dirty="0"/>
                  <a:t>It consists of an </a:t>
                </a:r>
                <a:r>
                  <a:rPr lang="en-US" b="1" dirty="0"/>
                  <a:t>element-wise multiplication </a:t>
                </a:r>
                <a:r>
                  <a:rPr lang="en-US" dirty="0"/>
                  <a:t>of the elements in arrays.</a:t>
                </a:r>
              </a:p>
              <a:p>
                <a:r>
                  <a:rPr lang="en-GB" b="1" dirty="0"/>
                  <a:t>Broadcasting: </a:t>
                </a:r>
                <a:r>
                  <a:rPr lang="en-GB" dirty="0"/>
                  <a:t>if a </a:t>
                </a:r>
                <a:r>
                  <a:rPr lang="en-GB" dirty="0" err="1"/>
                  <a:t>Numpy</a:t>
                </a:r>
                <a:r>
                  <a:rPr lang="en-GB" dirty="0"/>
                  <a:t> array is multiplied by a number, the number will multiply each element in the array.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BB01E3-8814-465F-8496-69A625ADC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29949" r="31282" b="35259"/>
          <a:stretch/>
        </p:blipFill>
        <p:spPr>
          <a:xfrm>
            <a:off x="6650891" y="1690688"/>
            <a:ext cx="5353539" cy="4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2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63655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2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EB9A-395F-4572-BEDB-45DADD2C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014C-4283-4C55-B2E6-148C98649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Additional </a:t>
            </a:r>
            <a:r>
              <a:rPr lang="en-US" dirty="0" err="1"/>
              <a:t>Numpy</a:t>
            </a:r>
            <a:r>
              <a:rPr lang="en-US" dirty="0"/>
              <a:t> functions</a:t>
            </a:r>
          </a:p>
          <a:p>
            <a:r>
              <a:rPr lang="en-US" b="1" dirty="0"/>
              <a:t>Min, max: </a:t>
            </a:r>
            <a:r>
              <a:rPr lang="en-US" dirty="0"/>
              <a:t>returns the minimal, resp. maximal, values in array.</a:t>
            </a:r>
          </a:p>
          <a:p>
            <a:r>
              <a:rPr lang="en-US" b="1" dirty="0" err="1"/>
              <a:t>Argmin</a:t>
            </a:r>
            <a:r>
              <a:rPr lang="en-US" b="1" dirty="0"/>
              <a:t>, argmax: </a:t>
            </a:r>
            <a:r>
              <a:rPr lang="en-US" dirty="0"/>
              <a:t>returns the index where the minimal, resp. maximal, values are.</a:t>
            </a:r>
          </a:p>
          <a:p>
            <a:r>
              <a:rPr lang="en-US" b="1" dirty="0"/>
              <a:t>Mean, median: </a:t>
            </a:r>
            <a:r>
              <a:rPr lang="en-US" dirty="0"/>
              <a:t>returns the mean, resp. median, value for a given array.</a:t>
            </a:r>
          </a:p>
          <a:p>
            <a:r>
              <a:rPr lang="en-US" b="1" dirty="0"/>
              <a:t>Sum: </a:t>
            </a:r>
            <a:r>
              <a:rPr lang="en-US" dirty="0"/>
              <a:t>sums all the elements in the array together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D254-268D-429A-BE7D-96359B47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8513" r="30448" b="17538"/>
          <a:stretch/>
        </p:blipFill>
        <p:spPr>
          <a:xfrm>
            <a:off x="6807199" y="109452"/>
            <a:ext cx="5048740" cy="6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5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6DCD-EA1D-4BD4-8222-B06BB35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 and constants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3F65-6417-47E0-82C7-16EB49E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also contains</a:t>
            </a:r>
          </a:p>
          <a:p>
            <a:r>
              <a:rPr lang="en-US" dirty="0"/>
              <a:t>Many </a:t>
            </a:r>
            <a:r>
              <a:rPr lang="en-US" b="1" dirty="0"/>
              <a:t>mathematical functions </a:t>
            </a:r>
            <a:r>
              <a:rPr lang="en-US" dirty="0"/>
              <a:t>(cosine, sine, logarithm, exponential, etc.)</a:t>
            </a:r>
          </a:p>
          <a:p>
            <a:r>
              <a:rPr lang="en-US" dirty="0"/>
              <a:t>And many </a:t>
            </a:r>
            <a:r>
              <a:rPr lang="en-US" b="1" dirty="0"/>
              <a:t>mathematical constants </a:t>
            </a:r>
            <a:r>
              <a:rPr lang="en-US" dirty="0"/>
              <a:t>(pi, etc.)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BB3E-568A-4ADD-B807-82AC5BD8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718" r="36218" b="47077"/>
          <a:stretch/>
        </p:blipFill>
        <p:spPr>
          <a:xfrm>
            <a:off x="6895021" y="1690688"/>
            <a:ext cx="4374763" cy="4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57A-7EA5-417C-BE14-D130D83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Aliasing, Shallow and Deep copies in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EA8A4-9114-4943-906D-3006687F3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</a:t>
            </a:r>
            <a:r>
              <a:rPr lang="en-US" dirty="0" err="1"/>
              <a:t>Numpy</a:t>
            </a:r>
            <a:r>
              <a:rPr lang="en-US" dirty="0"/>
              <a:t> arrays are subject to the same issues about </a:t>
            </a:r>
            <a:r>
              <a:rPr lang="en-US" b="1" dirty="0"/>
              <a:t>aliasing, shallow and deep copies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If needed, use deep copies of the arrays.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3073-6A44-457E-8372-D78ED438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2973" r="28974" b="28821"/>
          <a:stretch/>
        </p:blipFill>
        <p:spPr>
          <a:xfrm>
            <a:off x="6516077" y="1576752"/>
            <a:ext cx="4837723" cy="51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8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5A7-EF57-48F6-9D3B-BBBC9450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  <a:br>
              <a:rPr lang="en-US" dirty="0"/>
            </a:br>
            <a:r>
              <a:rPr lang="en-US" dirty="0"/>
              <a:t>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F91B-FF81-4212-A95E-8E0D3B34B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has </a:t>
            </a:r>
            <a:r>
              <a:rPr lang="en-US" b="1" dirty="0"/>
              <a:t>many more functions and tools </a:t>
            </a:r>
            <a:r>
              <a:rPr lang="en-US" dirty="0"/>
              <a:t>to offer!</a:t>
            </a:r>
          </a:p>
          <a:p>
            <a:r>
              <a:rPr lang="en-US" dirty="0"/>
              <a:t>E.g., </a:t>
            </a:r>
            <a:r>
              <a:rPr lang="en-US" b="1" dirty="0"/>
              <a:t>Random functions </a:t>
            </a:r>
            <a:r>
              <a:rPr lang="en-US" dirty="0"/>
              <a:t>(to be covered in an upcoming</a:t>
            </a:r>
            <a:br>
              <a:rPr lang="en-US" dirty="0"/>
            </a:br>
            <a:r>
              <a:rPr lang="en-US" dirty="0"/>
              <a:t>session, if time allows?)</a:t>
            </a:r>
          </a:p>
          <a:p>
            <a:endParaRPr lang="en-US" dirty="0"/>
          </a:p>
          <a:p>
            <a:r>
              <a:rPr lang="en-US" dirty="0"/>
              <a:t>Learn more about </a:t>
            </a:r>
            <a:r>
              <a:rPr lang="en-US" dirty="0" err="1"/>
              <a:t>Numpy</a:t>
            </a:r>
            <a:r>
              <a:rPr lang="en-US" dirty="0"/>
              <a:t> (RTFM!)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https://numpy.org/doc/stable/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14BDD-EF9B-4262-B5E0-DA660C352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3025" r="25770" b="24103"/>
          <a:stretch/>
        </p:blipFill>
        <p:spPr>
          <a:xfrm>
            <a:off x="5831660" y="1609969"/>
            <a:ext cx="6219696" cy="47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7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some </a:t>
            </a:r>
            <a:r>
              <a:rPr lang="en-US" b="1" dirty="0" err="1"/>
              <a:t>np.array</a:t>
            </a:r>
            <a:r>
              <a:rPr lang="en-US" b="1" dirty="0"/>
              <a:t> </a:t>
            </a:r>
            <a:r>
              <a:rPr lang="en-US" dirty="0"/>
              <a:t>variables, as shown below.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0BF853-D4FE-3F63-776F-8BC760B2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7" y="3035938"/>
            <a:ext cx="11051562" cy="34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38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a </a:t>
            </a:r>
            <a:r>
              <a:rPr lang="en-US" b="1" dirty="0" err="1"/>
              <a:t>np.array</a:t>
            </a:r>
            <a:r>
              <a:rPr lang="en-US" dirty="0"/>
              <a:t>. </a:t>
            </a:r>
          </a:p>
          <a:p>
            <a:r>
              <a:rPr lang="en-US" dirty="0"/>
              <a:t>The first line contains the column labels (student name, some scores) and the other lines will consist of entries regarding some of the students.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 that, as a professor, I have decided to be lenient towards my students.</a:t>
            </a:r>
          </a:p>
          <a:p>
            <a:r>
              <a:rPr lang="en-US" dirty="0"/>
              <a:t>I realized that the midterm was a bit too difficult compared to last year.</a:t>
            </a:r>
          </a:p>
          <a:p>
            <a:r>
              <a:rPr lang="en-US" dirty="0"/>
              <a:t>To compensate for that, I would like to increase the scores of all students on the midterm by 50%.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686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Important note: </a:t>
            </a:r>
            <a:r>
              <a:rPr lang="en-US" dirty="0"/>
              <a:t>The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 for the midterm exam is </a:t>
            </a:r>
            <a:r>
              <a:rPr lang="en-US" b="1" dirty="0"/>
              <a:t>capped</a:t>
            </a:r>
            <a:r>
              <a:rPr lang="en-US" dirty="0"/>
              <a:t> to </a:t>
            </a:r>
            <a:r>
              <a:rPr lang="en-US" b="1" dirty="0"/>
              <a:t>100</a:t>
            </a:r>
            <a:r>
              <a:rPr lang="en-US" dirty="0"/>
              <a:t>. This means that a student which scores 80 points on the midterm, will not obtain 120 points after the adjustment, but only 100.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7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03142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271362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>
            <a:normAutofit/>
          </a:bodyPr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  <a:p>
            <a:r>
              <a:rPr lang="en-US" dirty="0"/>
              <a:t>We can then import one of these functions in our Notebook, by using the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b="1" dirty="0"/>
              <a:t> …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… </a:t>
            </a:r>
            <a:r>
              <a:rPr lang="en-US" dirty="0"/>
              <a:t>command.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3DDA7-7B4D-4C15-8DDE-CE11F845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25878" r="31199" b="61632"/>
          <a:stretch/>
        </p:blipFill>
        <p:spPr>
          <a:xfrm>
            <a:off x="6713294" y="5038039"/>
            <a:ext cx="4907944" cy="1594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4537F-EE4A-4337-9932-45E318A37662}"/>
              </a:ext>
            </a:extLst>
          </p:cNvPr>
          <p:cNvSpPr txBox="1"/>
          <p:nvPr/>
        </p:nvSpPr>
        <p:spPr>
          <a:xfrm>
            <a:off x="8053573" y="4576374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9426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18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pic>
        <p:nvPicPr>
          <p:cNvPr id="18" name="Picture 1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3E8B2A0-B2DD-D3E1-0075-EA0416E1A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15" y="4130155"/>
            <a:ext cx="3294920" cy="2568481"/>
          </a:xfrm>
          <a:prstGeom prst="rect">
            <a:avLst/>
          </a:prstGeom>
        </p:spPr>
      </p:pic>
      <p:pic>
        <p:nvPicPr>
          <p:cNvPr id="20" name="Picture 19" descr="A person sitting in a chair&#10;&#10;Description automatically generated">
            <a:extLst>
              <a:ext uri="{FF2B5EF4-FFF2-40B4-BE49-F238E27FC236}">
                <a16:creationId xmlns:a16="http://schemas.microsoft.com/office/drawing/2014/main" id="{418B4B7D-83A4-9A98-970F-B52350D9B7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13706"/>
          <a:stretch/>
        </p:blipFill>
        <p:spPr>
          <a:xfrm>
            <a:off x="132594" y="1465044"/>
            <a:ext cx="2648635" cy="243854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59F841-8121-792F-B9FE-2EB190209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923" y="5606312"/>
            <a:ext cx="2579625" cy="58454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BB456F-B279-2506-83DD-9525F1325636}"/>
              </a:ext>
            </a:extLst>
          </p:cNvPr>
          <p:cNvSpPr txBox="1"/>
          <p:nvPr/>
        </p:nvSpPr>
        <p:spPr>
          <a:xfrm>
            <a:off x="2894439" y="1592826"/>
            <a:ext cx="27886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Operator: Cosine function coming right up!</a:t>
            </a:r>
            <a:endParaRPr lang="en-SG" sz="3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6B1EFE-05F7-6F69-C07E-9CE0E393B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0000"/>
          <a:stretch/>
        </p:blipFill>
        <p:spPr>
          <a:xfrm>
            <a:off x="5796255" y="1163198"/>
            <a:ext cx="6334293" cy="27403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0A2068-1AC8-E81E-AF53-26BBF53543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211"/>
          <a:stretch/>
        </p:blipFill>
        <p:spPr>
          <a:xfrm>
            <a:off x="981648" y="4085198"/>
            <a:ext cx="6334293" cy="267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670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7BD-408C-4865-9C19-889605EF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D930-DFA2-4D6C-B06D-12B73C781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needed, we can </a:t>
            </a:r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rename</a:t>
            </a:r>
            <a:r>
              <a:rPr lang="en-US" dirty="0"/>
              <a:t> a function by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keyword.</a:t>
            </a:r>
          </a:p>
          <a:p>
            <a:endParaRPr lang="en-GB" dirty="0"/>
          </a:p>
          <a:p>
            <a:r>
              <a:rPr lang="en-GB" dirty="0"/>
              <a:t>The whole command then reads </a:t>
            </a:r>
            <a:r>
              <a:rPr lang="en-GB" b="1" dirty="0">
                <a:solidFill>
                  <a:srgbClr val="00B050"/>
                </a:solidFill>
              </a:rPr>
              <a:t>from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import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as</a:t>
            </a:r>
            <a:r>
              <a:rPr lang="en-GB" b="1" dirty="0"/>
              <a:t> …</a:t>
            </a:r>
          </a:p>
          <a:p>
            <a:endParaRPr lang="en-GB" b="1" dirty="0"/>
          </a:p>
          <a:p>
            <a:r>
              <a:rPr lang="en-GB" b="1" dirty="0"/>
              <a:t>Note: </a:t>
            </a:r>
            <a:r>
              <a:rPr lang="en-GB" dirty="0"/>
              <a:t>if you rename the function, its calling name changes to the alias you specified.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8194-35C5-4515-9F5D-AD370A6C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1AF9C-F940-4E2A-8340-6EAA769532B1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43EEF-20FE-430B-B0B1-EC81CA09A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40410" r="18141" b="25810"/>
          <a:stretch/>
        </p:blipFill>
        <p:spPr>
          <a:xfrm>
            <a:off x="6292060" y="4305044"/>
            <a:ext cx="5833250" cy="2463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EC85B-95B9-4E60-A08A-4F729C5070E6}"/>
              </a:ext>
            </a:extLst>
          </p:cNvPr>
          <p:cNvSpPr txBox="1"/>
          <p:nvPr/>
        </p:nvSpPr>
        <p:spPr>
          <a:xfrm rot="16200000">
            <a:off x="5017082" y="5342560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2789706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029-6081-4458-B48B-6C188B67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several</a:t>
            </a:r>
            <a:br>
              <a:rPr lang="en-US" dirty="0"/>
            </a:br>
            <a:r>
              <a:rPr lang="en-US" dirty="0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</p:spPr>
            <p:txBody>
              <a:bodyPr/>
              <a:lstStyle/>
              <a:p>
                <a:r>
                  <a:rPr lang="en-US" dirty="0"/>
                  <a:t>If needed, you can import </a:t>
                </a:r>
                <a:r>
                  <a:rPr lang="en-US" b="1" dirty="0"/>
                  <a:t>multiple</a:t>
                </a:r>
                <a:r>
                  <a:rPr lang="en-US" dirty="0"/>
                  <a:t> </a:t>
                </a:r>
                <a:r>
                  <a:rPr lang="en-US" b="1" dirty="0"/>
                  <a:t>functions</a:t>
                </a:r>
                <a:r>
                  <a:rPr lang="en-US" dirty="0"/>
                  <a:t> in a single import call.</a:t>
                </a:r>
              </a:p>
              <a:p>
                <a:endParaRPr lang="en-US" dirty="0"/>
              </a:p>
              <a:p>
                <a:r>
                  <a:rPr lang="en-US" dirty="0"/>
                  <a:t>Simply use </a:t>
                </a:r>
                <a:r>
                  <a:rPr lang="en-US" b="1" dirty="0"/>
                  <a:t>commas</a:t>
                </a:r>
                <a:r>
                  <a:rPr lang="en-US" dirty="0"/>
                  <a:t> </a:t>
                </a:r>
                <a:r>
                  <a:rPr lang="en-US" b="1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,</a:t>
                </a:r>
                <a:r>
                  <a:rPr lang="en-US" b="1" dirty="0"/>
                  <a:t>)</a:t>
                </a:r>
                <a:r>
                  <a:rPr lang="en-US" dirty="0"/>
                  <a:t> </a:t>
                </a:r>
                <a:r>
                  <a:rPr lang="en-US" b="1" dirty="0"/>
                  <a:t>symbols</a:t>
                </a:r>
                <a:r>
                  <a:rPr lang="en-US" dirty="0"/>
                  <a:t> to separate the different functions names.</a:t>
                </a:r>
              </a:p>
              <a:p>
                <a:endParaRPr lang="en-US" dirty="0"/>
              </a:p>
              <a:p>
                <a:r>
                  <a:rPr lang="en-US" dirty="0"/>
                  <a:t>Or, you can also </a:t>
                </a:r>
                <a:r>
                  <a:rPr lang="en-US" b="1" dirty="0"/>
                  <a:t>import all functions</a:t>
                </a:r>
                <a:r>
                  <a:rPr lang="en-US" dirty="0"/>
                  <a:t> at once, by simply entering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  <a:blipFill>
                <a:blip r:embed="rId2"/>
                <a:stretch>
                  <a:fillRect l="-2118" t="-1968" b="-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6835E-B6DF-43C3-A401-ED8289CC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2205" r="26730" b="50000"/>
          <a:stretch/>
        </p:blipFill>
        <p:spPr>
          <a:xfrm>
            <a:off x="6019800" y="4769214"/>
            <a:ext cx="5944977" cy="2006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62A39-5060-4FA5-A128-33D9D8DF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D2B14-C7E1-4295-802C-7965B9D7BD80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4BFD6-356F-46BD-A4DD-ECE23D9D761B}"/>
              </a:ext>
            </a:extLst>
          </p:cNvPr>
          <p:cNvSpPr txBox="1"/>
          <p:nvPr/>
        </p:nvSpPr>
        <p:spPr>
          <a:xfrm>
            <a:off x="7698154" y="4307549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13300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import a whole file, as a </a:t>
            </a:r>
            <a:r>
              <a:rPr lang="en-US" b="1" dirty="0"/>
              <a:t>module.</a:t>
            </a:r>
          </a:p>
          <a:p>
            <a:r>
              <a:rPr lang="en-US" dirty="0"/>
              <a:t>To do so, simply start with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/>
              <a:t>.</a:t>
            </a:r>
          </a:p>
          <a:p>
            <a:r>
              <a:rPr lang="en-US" dirty="0"/>
              <a:t>By doing so, you import all the functions, but </a:t>
            </a:r>
            <a:r>
              <a:rPr lang="en-US" b="1" dirty="0"/>
              <a:t>they </a:t>
            </a:r>
            <a:r>
              <a:rPr lang="en-US" b="1" u="sng" dirty="0"/>
              <a:t>have to be called using the module name </a:t>
            </a:r>
            <a:r>
              <a:rPr lang="en-US" b="1" dirty="0"/>
              <a:t>and the</a:t>
            </a:r>
            <a:r>
              <a:rPr lang="en-US" dirty="0"/>
              <a:t>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).</a:t>
            </a:r>
          </a:p>
          <a:p>
            <a:r>
              <a:rPr lang="en-US" dirty="0"/>
              <a:t>This can make the code more readable, but is also a bit more inconvenient.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3E5A1-D603-45EC-85E6-20F24DA9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4" t="28307" r="18141" b="36901"/>
          <a:stretch/>
        </p:blipFill>
        <p:spPr>
          <a:xfrm>
            <a:off x="6096000" y="4185413"/>
            <a:ext cx="5995783" cy="2568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58197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use an alias for the module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keyword, as before.</a:t>
            </a:r>
          </a:p>
          <a:p>
            <a:r>
              <a:rPr lang="en-US" dirty="0"/>
              <a:t>Typically, we often do it with </a:t>
            </a:r>
            <a:r>
              <a:rPr lang="en-US" dirty="0" err="1"/>
              <a:t>Numpy</a:t>
            </a:r>
            <a:r>
              <a:rPr lang="en-US" dirty="0"/>
              <a:t>!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b="1" dirty="0"/>
              <a:t> 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8FBE6-1688-40A6-B653-5DACBA3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2174" r="33205" b="31280"/>
          <a:stretch/>
        </p:blipFill>
        <p:spPr>
          <a:xfrm>
            <a:off x="7635630" y="4184089"/>
            <a:ext cx="3126154" cy="25605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976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940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59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40898"/>
          </a:xfrm>
        </p:spPr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files</a:t>
            </a:r>
            <a:r>
              <a:rPr lang="en-US" dirty="0"/>
              <a:t> and stored them in your Python installation folder!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930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644D15-E345-40E2-964E-FDD30823A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9641" r="65546" b="27807"/>
          <a:stretch/>
        </p:blipFill>
        <p:spPr>
          <a:xfrm>
            <a:off x="6096000" y="103383"/>
            <a:ext cx="5994399" cy="665123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C4D963-4804-4B8C-A72E-3FECB54118FA}"/>
              </a:ext>
            </a:extLst>
          </p:cNvPr>
          <p:cNvSpPr txBox="1">
            <a:spLocks/>
          </p:cNvSpPr>
          <p:nvPr/>
        </p:nvSpPr>
        <p:spPr>
          <a:xfrm>
            <a:off x="412263" y="1952430"/>
            <a:ext cx="5181600" cy="484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dirty="0"/>
              <a:t>files and stored them in your Python installation folder!</a:t>
            </a:r>
          </a:p>
          <a:p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1D29A2-2302-491F-8877-F4BDD6A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63" y="365125"/>
            <a:ext cx="10941537" cy="1325563"/>
          </a:xfrm>
        </p:spPr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5789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784657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67EBA-21F9-47F9-9248-874C8F1AF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59616"/>
          <a:stretch/>
        </p:blipFill>
        <p:spPr>
          <a:xfrm>
            <a:off x="8169469" y="3685866"/>
            <a:ext cx="2761862" cy="19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C2470-9F5C-4637-AFFB-6DC1CE93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E.g. in a video game:</a:t>
            </a:r>
          </a:p>
          <a:p>
            <a:r>
              <a:rPr lang="en-US" dirty="0"/>
              <a:t>One developer can design the main character,</a:t>
            </a:r>
          </a:p>
          <a:p>
            <a:r>
              <a:rPr lang="en-US" dirty="0"/>
              <a:t>Another one will develop enemies,</a:t>
            </a:r>
          </a:p>
          <a:p>
            <a:r>
              <a:rPr lang="en-US" dirty="0"/>
              <a:t>Another one will develop items and weapons,</a:t>
            </a:r>
          </a:p>
          <a:p>
            <a:r>
              <a:rPr lang="en-US" dirty="0"/>
              <a:t>Another one will design the map/environment in which heroes and enemies evolve,</a:t>
            </a:r>
          </a:p>
          <a:p>
            <a:r>
              <a:rPr lang="en-US" dirty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693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A0D11-1B5E-4F15-BCD9-991A19C4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t="26405" r="57454" b="16068"/>
          <a:stretch/>
        </p:blipFill>
        <p:spPr>
          <a:xfrm>
            <a:off x="129073" y="298579"/>
            <a:ext cx="11933853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84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772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BB05D-D62D-4525-BCEB-1D5D231FB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something very common in programming projects.</a:t>
            </a:r>
          </a:p>
          <a:p>
            <a:endParaRPr lang="en-GB" dirty="0"/>
          </a:p>
          <a:p>
            <a:r>
              <a:rPr lang="en-GB" b="1" dirty="0"/>
              <a:t>Important:</a:t>
            </a:r>
            <a:r>
              <a:rPr lang="en-GB" dirty="0"/>
              <a:t> you need to build the habit of documenting your functions!</a:t>
            </a:r>
          </a:p>
        </p:txBody>
      </p:sp>
    </p:spTree>
    <p:extLst>
      <p:ext uri="{BB962C8B-B14F-4D97-AF65-F5344CB8AC3E}">
        <p14:creationId xmlns:p14="http://schemas.microsoft.com/office/powerpoint/2010/main" val="20374480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#11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solidFill>
                <a:schemeClr val="accent5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Matt’s Great Advice #11: Good import practices</a:t>
                </a:r>
              </a:p>
              <a:p>
                <a:pPr marL="0" indent="0">
                  <a:buNone/>
                </a:pPr>
                <a:r>
                  <a:rPr lang="en-US" sz="2400" dirty="0"/>
                  <a:t>Some good practices in projects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As with the variables and functions names, it is a good idea to </a:t>
                </a:r>
                <a:r>
                  <a:rPr lang="en-US" sz="2400" b="1" dirty="0"/>
                  <a:t>make your file names explicit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</a:t>
                </a:r>
                <a:r>
                  <a:rPr lang="en-US" sz="2400" b="1" dirty="0"/>
                  <a:t>a file for each sub-concept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a single main file that assembles them all</a:t>
                </a:r>
                <a:r>
                  <a:rPr lang="en-US" sz="2400" dirty="0"/>
                  <a:t> at the end.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It is often better to </a:t>
                </a:r>
                <a:r>
                  <a:rPr lang="en-US" sz="2400" b="1" dirty="0"/>
                  <a:t>import only what is needed </a:t>
                </a: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 rather than importing everything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3898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/>
              <a:t>Mini-project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44573"/>
          <a:stretch/>
        </p:blipFill>
        <p:spPr>
          <a:xfrm>
            <a:off x="7819053" y="72688"/>
            <a:ext cx="2761862" cy="40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24898"/>
          <a:stretch/>
        </p:blipFill>
        <p:spPr>
          <a:xfrm>
            <a:off x="7819053" y="72688"/>
            <a:ext cx="2761862" cy="67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56719" r="37168" b="24898"/>
          <a:stretch/>
        </p:blipFill>
        <p:spPr>
          <a:xfrm>
            <a:off x="7819053" y="4298462"/>
            <a:ext cx="2761862" cy="2559538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0106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x1,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8123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r>
                        <a:rPr lang="en-US" dirty="0"/>
                        <a:t>          x1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249DFF-10CC-4E29-B582-E33CE6F18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3025" r="37180" b="45846"/>
          <a:stretch/>
        </p:blipFill>
        <p:spPr>
          <a:xfrm>
            <a:off x="7690338" y="3066041"/>
            <a:ext cx="3321539" cy="36395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B8997-8B4C-4185-A130-360D655B269F}"/>
              </a:ext>
            </a:extLst>
          </p:cNvPr>
          <p:cNvCxnSpPr>
            <a:cxnSpLocks/>
          </p:cNvCxnSpPr>
          <p:nvPr/>
        </p:nvCxnSpPr>
        <p:spPr>
          <a:xfrm>
            <a:off x="7143262" y="2700215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7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4587</TotalTime>
  <Words>3051</Words>
  <Application>Microsoft Office PowerPoint</Application>
  <PresentationFormat>Widescreen</PresentationFormat>
  <Paragraphs>385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Calibri Light</vt:lpstr>
      <vt:lpstr>Cambria Math</vt:lpstr>
      <vt:lpstr>Wingdings</vt:lpstr>
      <vt:lpstr>Office Theme</vt:lpstr>
      <vt:lpstr>ILP 2023 – W5S1 Numpy library (part 1) and imports</vt:lpstr>
      <vt:lpstr>Outline (Week5, Session1 – W5S1)</vt:lpstr>
      <vt:lpstr>Memory of a computer</vt:lpstr>
      <vt:lpstr>Memory of a computer</vt:lpstr>
      <vt:lpstr>Memory of a computer</vt:lpstr>
      <vt:lpstr>Recall: the id() function</vt:lpstr>
      <vt:lpstr>Recall: the id() function</vt:lpstr>
      <vt:lpstr>Recall: the id() function</vt:lpstr>
      <vt:lpstr>Recall: the id() function</vt:lpstr>
      <vt:lpstr>Memory management in lists</vt:lpstr>
      <vt:lpstr>Memory management in lists</vt:lpstr>
      <vt:lpstr>Memory management in lists</vt:lpstr>
      <vt:lpstr>Aliasing in lists: problem</vt:lpstr>
      <vt:lpstr>Aliasing in lists: problem</vt:lpstr>
      <vt:lpstr>Aliasing in lists: problem</vt:lpstr>
      <vt:lpstr>Aliasing in lists: problem</vt:lpstr>
      <vt:lpstr>Shallow copy of a list</vt:lpstr>
      <vt:lpstr>Shallow copy of a list</vt:lpstr>
      <vt:lpstr>Shallow copy: problem</vt:lpstr>
      <vt:lpstr>Deep copy</vt:lpstr>
      <vt:lpstr>Matt’s Great advice #10</vt:lpstr>
      <vt:lpstr>About the numpy library</vt:lpstr>
      <vt:lpstr>A new type of objects: Numpy Arrays</vt:lpstr>
      <vt:lpstr>Length, size, shape</vt:lpstr>
      <vt:lpstr>Indexing an array</vt:lpstr>
      <vt:lpstr>Traversing an array with for</vt:lpstr>
      <vt:lpstr>The + operator on arrays</vt:lpstr>
      <vt:lpstr>Concatenation on arrays</vt:lpstr>
      <vt:lpstr>The ∗ operator on arrays</vt:lpstr>
      <vt:lpstr>Additional functions</vt:lpstr>
      <vt:lpstr>Mathematical functions and constants</vt:lpstr>
      <vt:lpstr>Aliasing, Shallow and Deep copies in arrays</vt:lpstr>
      <vt:lpstr>And so much more! RTFM!</vt:lpstr>
      <vt:lpstr>Activity 1 - Exam adjustments</vt:lpstr>
      <vt:lpstr>Activity 1 - Exam adjustments</vt:lpstr>
      <vt:lpstr>Activity 1 - Exam adjustments</vt:lpstr>
      <vt:lpstr>The import procedure</vt:lpstr>
      <vt:lpstr>The import procedure</vt:lpstr>
      <vt:lpstr>The import procedure</vt:lpstr>
      <vt:lpstr>The import procedure</vt:lpstr>
      <vt:lpstr>Importing as</vt:lpstr>
      <vt:lpstr>Importing several functions</vt:lpstr>
      <vt:lpstr>Importing an entire module</vt:lpstr>
      <vt:lpstr>Importing an entire module</vt:lpstr>
      <vt:lpstr>Folders to import from</vt:lpstr>
      <vt:lpstr>Folders to import from</vt:lpstr>
      <vt:lpstr>Folders to import from</vt:lpstr>
      <vt:lpstr>Folders to import from</vt:lpstr>
      <vt:lpstr>Project organizing</vt:lpstr>
      <vt:lpstr>Project organizing</vt:lpstr>
      <vt:lpstr>PowerPoint Presentation</vt:lpstr>
      <vt:lpstr>Project organizing</vt:lpstr>
      <vt:lpstr>Project organizing</vt:lpstr>
      <vt:lpstr>Matt’s Great advice #11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727</cp:revision>
  <dcterms:created xsi:type="dcterms:W3CDTF">2020-05-19T08:08:47Z</dcterms:created>
  <dcterms:modified xsi:type="dcterms:W3CDTF">2023-08-03T04:25:13Z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2023-07-17T05:26:05Z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ce67b870-508f-4e6d-9359-69e565de4275</vt:lpwstr>
  </property>
  <property fmtid="{D5CDD505-2E9C-101B-9397-08002B2CF9AE}" pid="8" name="MSIP_Label_be298231-ee28-4c9e-9ffa-238d0040efda_ContentBits">
    <vt:lpwstr>0</vt:lpwstr>
  </property>
</Properties>
</file>